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45667" y="9954957"/>
            <a:ext cx="1055065" cy="4207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53200" y="9917683"/>
            <a:ext cx="1473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9013" y="899108"/>
            <a:ext cx="4540885" cy="28130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80"/>
              </a:lnSpc>
            </a:pPr>
            <a:r>
              <a:rPr dirty="0" sz="1800" spc="-30" b="1">
                <a:solidFill>
                  <a:srgbClr val="FF0000"/>
                </a:solidFill>
                <a:latin typeface="Calibri"/>
                <a:cs typeface="Calibri"/>
              </a:rPr>
              <a:t>MOWA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CIAŁA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W </a:t>
            </a:r>
            <a:r>
              <a:rPr dirty="0" sz="1800" spc="-20" b="1">
                <a:solidFill>
                  <a:srgbClr val="FF0000"/>
                </a:solidFill>
                <a:latin typeface="Calibri"/>
                <a:cs typeface="Calibri"/>
              </a:rPr>
              <a:t>WYSTĄPIENIACH</a:t>
            </a:r>
            <a:r>
              <a:rPr dirty="0" sz="1800" spc="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5" b="1">
                <a:solidFill>
                  <a:srgbClr val="FF0000"/>
                </a:solidFill>
                <a:latin typeface="Calibri"/>
                <a:cs typeface="Calibri"/>
              </a:rPr>
              <a:t>PUBLICZNYCH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86764" y="1584705"/>
            <a:ext cx="5786755" cy="6249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Błędy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w mowie</a:t>
            </a:r>
            <a:r>
              <a:rPr dirty="0" sz="1200" spc="-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ciała: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usztywnianie całego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ciała;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przyklejenie </a:t>
            </a:r>
            <a:r>
              <a:rPr dirty="0" sz="1200" spc="-10">
                <a:latin typeface="Calibri"/>
                <a:cs typeface="Calibri"/>
              </a:rPr>
              <a:t>łokci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tułowia;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7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odchylenie tułowia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tyłu;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5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przygarbienie;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zakładanie </a:t>
            </a:r>
            <a:r>
              <a:rPr dirty="0" sz="1200">
                <a:latin typeface="Calibri"/>
                <a:cs typeface="Calibri"/>
              </a:rPr>
              <a:t>i </a:t>
            </a:r>
            <a:r>
              <a:rPr dirty="0" sz="1200" spc="-5">
                <a:latin typeface="Calibri"/>
                <a:cs typeface="Calibri"/>
              </a:rPr>
              <a:t>splatanie </a:t>
            </a:r>
            <a:r>
              <a:rPr dirty="0" sz="1200">
                <a:latin typeface="Calibri"/>
                <a:cs typeface="Calibri"/>
              </a:rPr>
              <a:t>rąk na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brzuchu;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>
                <a:latin typeface="Calibri"/>
                <a:cs typeface="Calibri"/>
              </a:rPr>
              <a:t>ugniatanie, </a:t>
            </a:r>
            <a:r>
              <a:rPr dirty="0" sz="1200" spc="-5">
                <a:latin typeface="Calibri"/>
                <a:cs typeface="Calibri"/>
              </a:rPr>
              <a:t>pocieranie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dłoni;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zaciskanie dłoni </a:t>
            </a:r>
            <a:r>
              <a:rPr dirty="0" sz="1200">
                <a:latin typeface="Calibri"/>
                <a:cs typeface="Calibri"/>
              </a:rPr>
              <a:t>w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pięści;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59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zakładanie </a:t>
            </a:r>
            <a:r>
              <a:rPr dirty="0" sz="1200">
                <a:latin typeface="Calibri"/>
                <a:cs typeface="Calibri"/>
              </a:rPr>
              <a:t>rąk do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tyłu;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7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składanie </a:t>
            </a:r>
            <a:r>
              <a:rPr dirty="0" sz="1200">
                <a:latin typeface="Calibri"/>
                <a:cs typeface="Calibri"/>
              </a:rPr>
              <a:t>rąk w </a:t>
            </a:r>
            <a:r>
              <a:rPr dirty="0" sz="1200" spc="-5">
                <a:latin typeface="Calibri"/>
                <a:cs typeface="Calibri"/>
              </a:rPr>
              <a:t>tzw. listek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figowy;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>
                <a:latin typeface="Calibri"/>
                <a:cs typeface="Calibri"/>
              </a:rPr>
              <a:t>brak</a:t>
            </a:r>
            <a:r>
              <a:rPr dirty="0" sz="1200" spc="-5">
                <a:latin typeface="Calibri"/>
                <a:cs typeface="Calibri"/>
              </a:rPr>
              <a:t> gestykulacji;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>
                <a:latin typeface="Calibri"/>
                <a:cs typeface="Calibri"/>
              </a:rPr>
              <a:t>nadmierna</a:t>
            </a:r>
            <a:r>
              <a:rPr dirty="0" sz="1200" spc="-5">
                <a:latin typeface="Calibri"/>
                <a:cs typeface="Calibri"/>
              </a:rPr>
              <a:t> gestykulacja;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powtarzanie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kółko tych samych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gestów;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15">
                <a:latin typeface="Calibri"/>
                <a:cs typeface="Calibri"/>
              </a:rPr>
              <a:t>stosowanie wyuczonych </a:t>
            </a:r>
            <a:r>
              <a:rPr dirty="0" sz="1200" spc="-10">
                <a:latin typeface="Calibri"/>
                <a:cs typeface="Calibri"/>
              </a:rPr>
              <a:t>gestów, </a:t>
            </a:r>
            <a:r>
              <a:rPr dirty="0" sz="1200" spc="-15">
                <a:latin typeface="Calibri"/>
                <a:cs typeface="Calibri"/>
              </a:rPr>
              <a:t>nieadekwatnych </a:t>
            </a:r>
            <a:r>
              <a:rPr dirty="0" sz="1200" spc="-5">
                <a:latin typeface="Calibri"/>
                <a:cs typeface="Calibri"/>
              </a:rPr>
              <a:t>do </a:t>
            </a:r>
            <a:r>
              <a:rPr dirty="0" sz="1200" spc="-10">
                <a:latin typeface="Calibri"/>
                <a:cs typeface="Calibri"/>
              </a:rPr>
              <a:t>tego,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czym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mówisz;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zadzieranie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głowy;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75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>
                <a:latin typeface="Calibri"/>
                <a:cs typeface="Calibri"/>
              </a:rPr>
              <a:t>martwa </a:t>
            </a:r>
            <a:r>
              <a:rPr dirty="0" sz="1200" spc="-5">
                <a:latin typeface="Calibri"/>
                <a:cs typeface="Calibri"/>
              </a:rPr>
              <a:t>twarz, </a:t>
            </a:r>
            <a:r>
              <a:rPr dirty="0" sz="1200">
                <a:latin typeface="Calibri"/>
                <a:cs typeface="Calibri"/>
              </a:rPr>
              <a:t>tzw. </a:t>
            </a:r>
            <a:r>
              <a:rPr dirty="0" sz="1200" spc="-5">
                <a:latin typeface="Calibri"/>
                <a:cs typeface="Calibri"/>
              </a:rPr>
              <a:t>twarz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pokerzysty;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>
                <a:latin typeface="Calibri"/>
                <a:cs typeface="Calibri"/>
              </a:rPr>
              <a:t>brak</a:t>
            </a:r>
            <a:r>
              <a:rPr dirty="0" sz="1200" spc="-5">
                <a:latin typeface="Calibri"/>
                <a:cs typeface="Calibri"/>
              </a:rPr>
              <a:t> uśmiechu;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nerwowe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tiki;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nienawiązywanie kontaktu wzrokowego </a:t>
            </a:r>
            <a:r>
              <a:rPr dirty="0" sz="1200">
                <a:latin typeface="Calibri"/>
                <a:cs typeface="Calibri"/>
              </a:rPr>
              <a:t>z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odbiorcami;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rozbiegane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oczy;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patrzenie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sufit lub podłogę;</a:t>
            </a:r>
            <a:endParaRPr sz="12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>
                <a:latin typeface="Calibri"/>
                <a:cs typeface="Calibri"/>
              </a:rPr>
              <a:t>stanie w </a:t>
            </a:r>
            <a:r>
              <a:rPr dirty="0" sz="1200" spc="-5">
                <a:latin typeface="Calibri"/>
                <a:cs typeface="Calibri"/>
              </a:rPr>
              <a:t>jednym miejscu </a:t>
            </a:r>
            <a:r>
              <a:rPr dirty="0" sz="1200">
                <a:latin typeface="Calibri"/>
                <a:cs typeface="Calibri"/>
              </a:rPr>
              <a:t>bez </a:t>
            </a:r>
            <a:r>
              <a:rPr dirty="0" sz="1200" spc="-5">
                <a:latin typeface="Calibri"/>
                <a:cs typeface="Calibri"/>
              </a:rPr>
              <a:t>wykonania nawet jednego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kroku;</a:t>
            </a:r>
            <a:endParaRPr sz="1200">
              <a:latin typeface="Calibri"/>
              <a:cs typeface="Calibri"/>
            </a:endParaRPr>
          </a:p>
          <a:p>
            <a:pPr algn="just" marL="192405" marR="5080" indent="-180340">
              <a:lnSpc>
                <a:spcPct val="106300"/>
              </a:lnSpc>
              <a:spcBef>
                <a:spcPts val="284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bezsensowne, chaotyczne chodzenie (w kółko, </a:t>
            </a:r>
            <a:r>
              <a:rPr dirty="0" sz="1200">
                <a:latin typeface="Calibri"/>
                <a:cs typeface="Calibri"/>
              </a:rPr>
              <a:t>w przód i w </a:t>
            </a:r>
            <a:r>
              <a:rPr dirty="0" sz="1200" spc="-5">
                <a:latin typeface="Calibri"/>
                <a:cs typeface="Calibri"/>
              </a:rPr>
              <a:t>tył, dreptanie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miejscu,  </a:t>
            </a:r>
            <a:r>
              <a:rPr dirty="0" sz="1200">
                <a:latin typeface="Calibri"/>
                <a:cs typeface="Calibri"/>
              </a:rPr>
              <a:t>krążenie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jak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lew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klatce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—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wzdłuż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sceny,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bokiem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publiczności,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ze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wzrokiem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utkwionym 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podłodze);</a:t>
            </a:r>
            <a:endParaRPr sz="1200">
              <a:latin typeface="Calibri"/>
              <a:cs typeface="Calibri"/>
            </a:endParaRPr>
          </a:p>
          <a:p>
            <a:pPr algn="just" marL="192405" indent="-180340">
              <a:lnSpc>
                <a:spcPct val="100000"/>
              </a:lnSpc>
              <a:spcBef>
                <a:spcPts val="370"/>
              </a:spcBef>
              <a:buFont typeface="Symbol"/>
              <a:buChar char=""/>
              <a:tabLst>
                <a:tab pos="193040" algn="l"/>
              </a:tabLst>
            </a:pPr>
            <a:r>
              <a:rPr dirty="0" sz="1200" spc="-5">
                <a:latin typeface="Calibri"/>
                <a:cs typeface="Calibri"/>
              </a:rPr>
              <a:t>odwracanie </a:t>
            </a:r>
            <a:r>
              <a:rPr dirty="0" sz="1200" spc="-10">
                <a:latin typeface="Calibri"/>
                <a:cs typeface="Calibri"/>
              </a:rPr>
              <a:t>się </a:t>
            </a:r>
            <a:r>
              <a:rPr dirty="0" sz="1200" spc="-5">
                <a:latin typeface="Calibri"/>
                <a:cs typeface="Calibri"/>
              </a:rPr>
              <a:t>do ekranu, plecami do publiczności </a:t>
            </a:r>
            <a:r>
              <a:rPr dirty="0" sz="1200">
                <a:latin typeface="Calibri"/>
                <a:cs typeface="Calibri"/>
              </a:rPr>
              <a:t>i </a:t>
            </a:r>
            <a:r>
              <a:rPr dirty="0" sz="1200" spc="-5">
                <a:latin typeface="Calibri"/>
                <a:cs typeface="Calibri"/>
              </a:rPr>
              <a:t>czytanie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slajdów.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879093"/>
            <a:ext cx="5027295" cy="5118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Autodiagnoza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mowy</a:t>
            </a:r>
            <a:r>
              <a:rPr dirty="0" sz="12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ciała: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200" spc="-5">
                <a:latin typeface="Calibri"/>
                <a:cs typeface="Calibri"/>
              </a:rPr>
              <a:t>Oceń </a:t>
            </a:r>
            <a:r>
              <a:rPr dirty="0" sz="1200" spc="-10">
                <a:latin typeface="Calibri"/>
                <a:cs typeface="Calibri"/>
              </a:rPr>
              <a:t>swoja mowę </a:t>
            </a:r>
            <a:r>
              <a:rPr dirty="0" sz="1200" spc="-5">
                <a:latin typeface="Calibri"/>
                <a:cs typeface="Calibri"/>
              </a:rPr>
              <a:t>ciała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skali 1-10 (1 </a:t>
            </a:r>
            <a:r>
              <a:rPr dirty="0" sz="1200">
                <a:latin typeface="Calibri"/>
                <a:cs typeface="Calibri"/>
              </a:rPr>
              <a:t>– nie </a:t>
            </a:r>
            <a:r>
              <a:rPr dirty="0" sz="1200" spc="-5">
                <a:latin typeface="Calibri"/>
                <a:cs typeface="Calibri"/>
              </a:rPr>
              <a:t>wygląda to dobrze, 10- </a:t>
            </a:r>
            <a:r>
              <a:rPr dirty="0" sz="1200" spc="-10">
                <a:latin typeface="Calibri"/>
                <a:cs typeface="Calibri"/>
              </a:rPr>
              <a:t>jest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świetnie)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6416" y="1504441"/>
          <a:ext cx="5768340" cy="78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5855"/>
                <a:gridCol w="664209"/>
                <a:gridCol w="2697480"/>
              </a:tblGrid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ocena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uwagi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5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jesteś świadomy swojej mowy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ciała?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592">
                <a:tc>
                  <a:txBody>
                    <a:bodyPr/>
                    <a:lstStyle/>
                    <a:p>
                      <a:pPr marL="67945" marR="62230">
                        <a:lnSpc>
                          <a:spcPct val="108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Twoja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mowa ciała jest spójna z treścią  wystąpień?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90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Twoja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mowa ciała wzmacnia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słowa?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591">
                <a:tc>
                  <a:txBody>
                    <a:bodyPr/>
                    <a:lstStyle/>
                    <a:p>
                      <a:pPr marL="67945" marR="59690">
                        <a:lnSpc>
                          <a:spcPct val="108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w Twojej mowie ciała można zobaczyć  zaangażowanie i pasję?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592">
                <a:tc>
                  <a:txBody>
                    <a:bodyPr/>
                    <a:lstStyle/>
                    <a:p>
                      <a:pPr marL="67945" marR="64769">
                        <a:lnSpc>
                          <a:spcPct val="108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Jakie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wrażenie możesz sprawiać swoją  mową ciała?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9683">
                <a:tc>
                  <a:txBody>
                    <a:bodyPr/>
                    <a:lstStyle/>
                    <a:p>
                      <a:pPr algn="just" marL="67945" marR="60960">
                        <a:lnSpc>
                          <a:spcPct val="107000"/>
                        </a:lnSpc>
                        <a:spcBef>
                          <a:spcPts val="9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masz postawę człowieka opanowanego,  silnego?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raczej kogoś przestraszonego,  niepewnego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77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Jak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stoisz?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 jak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się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poruszasz?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591">
                <a:tc>
                  <a:txBody>
                    <a:bodyPr/>
                    <a:lstStyle/>
                    <a:p>
                      <a:pPr marL="67945" marR="61594">
                        <a:lnSpc>
                          <a:spcPct val="108000"/>
                        </a:lnSpc>
                        <a:spcBef>
                          <a:spcPts val="80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 jak gestykulujesz?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wiesz co zrobić z  rękami?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997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Jaką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masz mimikę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twarzy?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88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się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uśmiechasz?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52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 jak nawiązujesz kontakt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wzrokowy?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Jak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wykorzystujesz przestrzeń?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59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 Twój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wygląd jest profesjonalny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adekwatny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okoliczności?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84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Czy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Twoja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mowa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ciała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nie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zdradza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Twojego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stresu?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879093"/>
            <a:ext cx="4700270" cy="7631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0000"/>
                </a:solidFill>
                <a:latin typeface="Calibri"/>
                <a:cs typeface="Calibri"/>
              </a:rPr>
              <a:t>Najważniejsze zasady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dobrej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mowy</a:t>
            </a:r>
            <a:r>
              <a:rPr dirty="0" sz="1200" spc="3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ciała: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5">
                <a:latin typeface="Calibri"/>
                <a:cs typeface="Calibri"/>
              </a:rPr>
              <a:t>Postawa </a:t>
            </a:r>
            <a:r>
              <a:rPr dirty="0" sz="1200">
                <a:latin typeface="Calibri"/>
                <a:cs typeface="Calibri"/>
              </a:rPr>
              <a:t>i </a:t>
            </a:r>
            <a:r>
              <a:rPr dirty="0" sz="1200" spc="-5">
                <a:latin typeface="Calibri"/>
                <a:cs typeface="Calibri"/>
              </a:rPr>
              <a:t>sposób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poruszania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019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wyprostuj</a:t>
            </a:r>
            <a:r>
              <a:rPr dirty="0" sz="1200" spc="-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się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Calibri"/>
                <a:cs typeface="Calibri"/>
              </a:rPr>
              <a:t>lekko </a:t>
            </a:r>
            <a:r>
              <a:rPr dirty="0" sz="1200" spc="-5">
                <a:latin typeface="Calibri"/>
                <a:cs typeface="Calibri"/>
              </a:rPr>
              <a:t>unieś głowę (ale jej </a:t>
            </a: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5">
                <a:latin typeface="Calibri"/>
                <a:cs typeface="Calibri"/>
              </a:rPr>
              <a:t>zadzieraj)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Calibri"/>
                <a:cs typeface="Calibri"/>
              </a:rPr>
              <a:t>lekko rozstawione </a:t>
            </a:r>
            <a:r>
              <a:rPr dirty="0" sz="1200" spc="-5">
                <a:latin typeface="Calibri"/>
                <a:cs typeface="Calibri"/>
              </a:rPr>
              <a:t>nogi (odległość między </a:t>
            </a:r>
            <a:r>
              <a:rPr dirty="0" sz="1200" spc="-10">
                <a:latin typeface="Calibri"/>
                <a:cs typeface="Calibri"/>
              </a:rPr>
              <a:t>stopami </a:t>
            </a:r>
            <a:r>
              <a:rPr dirty="0" sz="1200" spc="-5">
                <a:latin typeface="Calibri"/>
                <a:cs typeface="Calibri"/>
              </a:rPr>
              <a:t>ok.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15-20cm)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Calibri"/>
                <a:cs typeface="Calibri"/>
              </a:rPr>
              <a:t>stój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stabilnie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5">
                <a:latin typeface="Calibri"/>
                <a:cs typeface="Calibri"/>
              </a:rPr>
              <a:t>chodź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10">
                <a:latin typeface="Calibri"/>
                <a:cs typeface="Calibri"/>
              </a:rPr>
              <a:t>przód </a:t>
            </a:r>
            <a:r>
              <a:rPr dirty="0" sz="1200">
                <a:latin typeface="Calibri"/>
                <a:cs typeface="Calibri"/>
              </a:rPr>
              <a:t>i w </a:t>
            </a:r>
            <a:r>
              <a:rPr dirty="0" sz="1200" spc="-5">
                <a:latin typeface="Calibri"/>
                <a:cs typeface="Calibri"/>
              </a:rPr>
              <a:t>tył, </a:t>
            </a: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10">
                <a:latin typeface="Calibri"/>
                <a:cs typeface="Calibri"/>
              </a:rPr>
              <a:t>kiwaj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się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poruszaj się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10">
                <a:latin typeface="Calibri"/>
                <a:cs typeface="Calibri"/>
              </a:rPr>
              <a:t>przemyślany </a:t>
            </a:r>
            <a:r>
              <a:rPr dirty="0" sz="1200" spc="-5">
                <a:latin typeface="Calibri"/>
                <a:cs typeface="Calibri"/>
              </a:rPr>
              <a:t>sposób </a:t>
            </a:r>
            <a:r>
              <a:rPr dirty="0" sz="1200">
                <a:latin typeface="Calibri"/>
                <a:cs typeface="Calibri"/>
              </a:rPr>
              <a:t>– a nie </a:t>
            </a:r>
            <a:r>
              <a:rPr dirty="0" sz="1200" spc="-5">
                <a:latin typeface="Calibri"/>
                <a:cs typeface="Calibri"/>
              </a:rPr>
              <a:t>jak lew </a:t>
            </a:r>
            <a:r>
              <a:rPr dirty="0" sz="1200">
                <a:latin typeface="Calibri"/>
                <a:cs typeface="Calibri"/>
              </a:rPr>
              <a:t>w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klatce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Gestykulacja: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0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5">
                <a:latin typeface="Calibri"/>
                <a:cs typeface="Calibri"/>
              </a:rPr>
              <a:t>przytulaj sam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siebie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bądź </a:t>
            </a:r>
            <a:r>
              <a:rPr dirty="0" sz="1200" spc="-15">
                <a:latin typeface="Calibri"/>
                <a:cs typeface="Calibri"/>
              </a:rPr>
              <a:t>swobodny, </a:t>
            </a:r>
            <a:r>
              <a:rPr dirty="0" sz="1200" spc="-10">
                <a:latin typeface="Calibri"/>
                <a:cs typeface="Calibri"/>
              </a:rPr>
              <a:t>pozwól </a:t>
            </a:r>
            <a:r>
              <a:rPr dirty="0" sz="1200" spc="-15">
                <a:latin typeface="Calibri"/>
                <a:cs typeface="Calibri"/>
              </a:rPr>
              <a:t>rękom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działać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pracuj dłońmi </a:t>
            </a:r>
            <a:r>
              <a:rPr dirty="0" sz="1200">
                <a:latin typeface="Calibri"/>
                <a:cs typeface="Calibri"/>
              </a:rPr>
              <a:t>na </a:t>
            </a:r>
            <a:r>
              <a:rPr dirty="0" sz="1200" spc="-10">
                <a:latin typeface="Calibri"/>
                <a:cs typeface="Calibri"/>
              </a:rPr>
              <a:t>wysokości </a:t>
            </a:r>
            <a:r>
              <a:rPr dirty="0" sz="1200" spc="-5">
                <a:latin typeface="Calibri"/>
                <a:cs typeface="Calibri"/>
              </a:rPr>
              <a:t>brzucha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10">
                <a:latin typeface="Calibri"/>
                <a:cs typeface="Calibri"/>
              </a:rPr>
              <a:t>zaciskaj</a:t>
            </a:r>
            <a:r>
              <a:rPr dirty="0" sz="1200" spc="-5">
                <a:latin typeface="Calibri"/>
                <a:cs typeface="Calibri"/>
              </a:rPr>
              <a:t> dłoni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używaj </a:t>
            </a:r>
            <a:r>
              <a:rPr dirty="0" sz="1200" spc="-10">
                <a:latin typeface="Calibri"/>
                <a:cs typeface="Calibri"/>
              </a:rPr>
              <a:t>gestów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otwartych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5">
                <a:latin typeface="Calibri"/>
                <a:cs typeface="Calibri"/>
              </a:rPr>
              <a:t>przyklejaj </a:t>
            </a:r>
            <a:r>
              <a:rPr dirty="0" sz="1200" spc="-10">
                <a:latin typeface="Calibri"/>
                <a:cs typeface="Calibri"/>
              </a:rPr>
              <a:t>łokci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tułowia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5">
                <a:latin typeface="Calibri"/>
                <a:cs typeface="Calibri"/>
              </a:rPr>
              <a:t>machaj </a:t>
            </a:r>
            <a:r>
              <a:rPr dirty="0" sz="1200" spc="-10">
                <a:latin typeface="Calibri"/>
                <a:cs typeface="Calibri"/>
              </a:rPr>
              <a:t>rękami bez ładu 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składu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dłonie </a:t>
            </a:r>
            <a:r>
              <a:rPr dirty="0" sz="1200" spc="-10">
                <a:latin typeface="Calibri"/>
                <a:cs typeface="Calibri"/>
              </a:rPr>
              <a:t>ułożone wnętrzem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góry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unikaj robienia </a:t>
            </a:r>
            <a:r>
              <a:rPr dirty="0" sz="1200" spc="-10">
                <a:latin typeface="Calibri"/>
                <a:cs typeface="Calibri"/>
              </a:rPr>
              <a:t>wieżyczki, listka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figowego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Kontakt wzrokowy: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0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5">
                <a:latin typeface="Calibri"/>
                <a:cs typeface="Calibri"/>
              </a:rPr>
              <a:t>patrz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10">
                <a:latin typeface="Calibri"/>
                <a:cs typeface="Calibri"/>
              </a:rPr>
              <a:t>sufit, </a:t>
            </a:r>
            <a:r>
              <a:rPr dirty="0" sz="1200" spc="-5">
                <a:latin typeface="Calibri"/>
                <a:cs typeface="Calibri"/>
              </a:rPr>
              <a:t>ani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podłogę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patrz </a:t>
            </a:r>
            <a:r>
              <a:rPr dirty="0" sz="1200" spc="-10">
                <a:latin typeface="Calibri"/>
                <a:cs typeface="Calibri"/>
              </a:rPr>
              <a:t>spokojnie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oczy odbiorcom (nie </a:t>
            </a:r>
            <a:r>
              <a:rPr dirty="0" sz="1200">
                <a:latin typeface="Calibri"/>
                <a:cs typeface="Calibri"/>
              </a:rPr>
              <a:t>na </a:t>
            </a:r>
            <a:r>
              <a:rPr dirty="0" sz="1200" spc="-15">
                <a:latin typeface="Calibri"/>
                <a:cs typeface="Calibri"/>
              </a:rPr>
              <a:t>czoło, </a:t>
            </a:r>
            <a:r>
              <a:rPr dirty="0" sz="1200" spc="-5">
                <a:latin typeface="Calibri"/>
                <a:cs typeface="Calibri"/>
              </a:rPr>
              <a:t>nie ponad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głowami)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patrz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10">
                <a:latin typeface="Calibri"/>
                <a:cs typeface="Calibri"/>
              </a:rPr>
              <a:t>różne części </a:t>
            </a:r>
            <a:r>
              <a:rPr dirty="0" sz="1200" spc="-5">
                <a:latin typeface="Calibri"/>
                <a:cs typeface="Calibri"/>
              </a:rPr>
              <a:t>sali, </a:t>
            </a:r>
            <a:r>
              <a:rPr dirty="0" sz="1200" spc="-10">
                <a:latin typeface="Calibri"/>
                <a:cs typeface="Calibri"/>
              </a:rPr>
              <a:t>tak, żeby każdy </a:t>
            </a:r>
            <a:r>
              <a:rPr dirty="0" sz="1200">
                <a:latin typeface="Calibri"/>
                <a:cs typeface="Calibri"/>
              </a:rPr>
              <a:t>miał </a:t>
            </a:r>
            <a:r>
              <a:rPr dirty="0" sz="1200" spc="-10">
                <a:latin typeface="Calibri"/>
                <a:cs typeface="Calibri"/>
              </a:rPr>
              <a:t>wrażenie, </a:t>
            </a:r>
            <a:r>
              <a:rPr dirty="0" sz="1200" spc="-15">
                <a:latin typeface="Calibri"/>
                <a:cs typeface="Calibri"/>
              </a:rPr>
              <a:t>że </a:t>
            </a:r>
            <a:r>
              <a:rPr dirty="0" sz="1200" spc="-10">
                <a:latin typeface="Calibri"/>
                <a:cs typeface="Calibri"/>
              </a:rPr>
              <a:t>go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widzisz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Calibri"/>
                <a:cs typeface="Calibri"/>
              </a:rPr>
              <a:t>Uśmiech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0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adekwatnie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5">
                <a:latin typeface="Calibri"/>
                <a:cs typeface="Calibri"/>
              </a:rPr>
              <a:t> sytuacji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od </a:t>
            </a:r>
            <a:r>
              <a:rPr dirty="0" sz="1200" spc="-10">
                <a:latin typeface="Calibri"/>
                <a:cs typeface="Calibri"/>
              </a:rPr>
              <a:t>początku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bądź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sympatyczny</a:t>
            </a:r>
            <a:endParaRPr sz="12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najczęściej jak </a:t>
            </a:r>
            <a:r>
              <a:rPr dirty="0" sz="1200" spc="-10">
                <a:latin typeface="Calibri"/>
                <a:cs typeface="Calibri"/>
              </a:rPr>
              <a:t>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możliwe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879093"/>
            <a:ext cx="5676265" cy="5111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0000"/>
                </a:solidFill>
                <a:latin typeface="Calibri"/>
                <a:cs typeface="Calibri"/>
              </a:rPr>
              <a:t>Mowa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ciała </a:t>
            </a:r>
            <a:r>
              <a:rPr dirty="0" sz="1200" spc="-10" b="1">
                <a:solidFill>
                  <a:srgbClr val="FF0000"/>
                </a:solidFill>
                <a:latin typeface="Calibri"/>
                <a:cs typeface="Calibri"/>
              </a:rPr>
              <a:t>przed</a:t>
            </a:r>
            <a:r>
              <a:rPr dirty="0" sz="1200" spc="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kamerą: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Calibri"/>
              <a:cs typeface="Calibri"/>
            </a:endParaRPr>
          </a:p>
          <a:p>
            <a:pPr marL="241300" marR="5080" indent="-228600">
              <a:lnSpc>
                <a:spcPct val="110000"/>
              </a:lnSpc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Dowiedz się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jakim planie będziesz nagrywany: </a:t>
            </a:r>
            <a:r>
              <a:rPr dirty="0" sz="1200" spc="-10">
                <a:latin typeface="Calibri"/>
                <a:cs typeface="Calibri"/>
              </a:rPr>
              <a:t>czy </a:t>
            </a:r>
            <a:r>
              <a:rPr dirty="0" sz="1200" spc="-5">
                <a:latin typeface="Calibri"/>
                <a:cs typeface="Calibri"/>
              </a:rPr>
              <a:t>będzie widać </a:t>
            </a:r>
            <a:r>
              <a:rPr dirty="0" sz="1200" spc="-15">
                <a:latin typeface="Calibri"/>
                <a:cs typeface="Calibri"/>
              </a:rPr>
              <a:t>Twoją </a:t>
            </a:r>
            <a:r>
              <a:rPr dirty="0" sz="1200" spc="-5">
                <a:latin typeface="Calibri"/>
                <a:cs typeface="Calibri"/>
              </a:rPr>
              <a:t>całą postać, </a:t>
            </a:r>
            <a:r>
              <a:rPr dirty="0" sz="1200" spc="-10">
                <a:latin typeface="Calibri"/>
                <a:cs typeface="Calibri"/>
              </a:rPr>
              <a:t>czy  </a:t>
            </a:r>
            <a:r>
              <a:rPr dirty="0" sz="1200" spc="-15">
                <a:latin typeface="Calibri"/>
                <a:cs typeface="Calibri"/>
              </a:rPr>
              <a:t>tylko </a:t>
            </a:r>
            <a:r>
              <a:rPr dirty="0" sz="1200" spc="-25">
                <a:latin typeface="Calibri"/>
                <a:cs typeface="Calibri"/>
              </a:rPr>
              <a:t>tułów, </a:t>
            </a:r>
            <a:r>
              <a:rPr dirty="0" sz="1200" spc="-5">
                <a:latin typeface="Calibri"/>
                <a:cs typeface="Calibri"/>
              </a:rPr>
              <a:t>czy będzie widać </a:t>
            </a:r>
            <a:r>
              <a:rPr dirty="0" sz="1200" spc="-15">
                <a:latin typeface="Calibri"/>
                <a:cs typeface="Calibri"/>
              </a:rPr>
              <a:t>Twoje </a:t>
            </a:r>
            <a:r>
              <a:rPr dirty="0" sz="1200" spc="-5">
                <a:latin typeface="Calibri"/>
                <a:cs typeface="Calibri"/>
              </a:rPr>
              <a:t>ręce, gdy będziesz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gestykulował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241300" algn="l"/>
              </a:tabLst>
            </a:pPr>
            <a:r>
              <a:rPr dirty="0" sz="1200" spc="-10">
                <a:latin typeface="Calibri"/>
                <a:cs typeface="Calibri"/>
              </a:rPr>
              <a:t>Pamiętaj, </a:t>
            </a:r>
            <a:r>
              <a:rPr dirty="0" sz="1200" spc="-15">
                <a:latin typeface="Calibri"/>
                <a:cs typeface="Calibri"/>
              </a:rPr>
              <a:t>że </a:t>
            </a:r>
            <a:r>
              <a:rPr dirty="0" sz="1200" spc="-10">
                <a:latin typeface="Calibri"/>
                <a:cs typeface="Calibri"/>
              </a:rPr>
              <a:t>przed kamerą wszystkie gesty </a:t>
            </a:r>
            <a:r>
              <a:rPr dirty="0" sz="1200" spc="-5">
                <a:latin typeface="Calibri"/>
                <a:cs typeface="Calibri"/>
              </a:rPr>
              <a:t>wydają się</a:t>
            </a:r>
            <a:r>
              <a:rPr dirty="0" sz="1200" spc="7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„większe”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241300" algn="l"/>
              </a:tabLst>
            </a:pP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10">
                <a:latin typeface="Calibri"/>
                <a:cs typeface="Calibri"/>
              </a:rPr>
              <a:t>poruszaj </a:t>
            </a:r>
            <a:r>
              <a:rPr dirty="0" sz="1200" spc="-5">
                <a:latin typeface="Calibri"/>
                <a:cs typeface="Calibri"/>
              </a:rPr>
              <a:t>się, </a:t>
            </a: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10">
                <a:latin typeface="Calibri"/>
                <a:cs typeface="Calibri"/>
              </a:rPr>
              <a:t>wierć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się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Jeśli siedzisz </a:t>
            </a:r>
            <a:r>
              <a:rPr dirty="0" sz="1200" spc="-10">
                <a:latin typeface="Calibri"/>
                <a:cs typeface="Calibri"/>
              </a:rPr>
              <a:t>przy stole </a:t>
            </a:r>
            <a:r>
              <a:rPr dirty="0" sz="1200" spc="-5">
                <a:latin typeface="Calibri"/>
                <a:cs typeface="Calibri"/>
              </a:rPr>
              <a:t>dowiedz się, czy będzie widać </a:t>
            </a:r>
            <a:r>
              <a:rPr dirty="0" sz="1200" spc="-15">
                <a:latin typeface="Calibri"/>
                <a:cs typeface="Calibri"/>
              </a:rPr>
              <a:t>Twoje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nogi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200" spc="-15">
                <a:latin typeface="Calibri"/>
                <a:cs typeface="Calibri"/>
              </a:rPr>
              <a:t>Postawa: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10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jak</a:t>
            </a:r>
            <a:r>
              <a:rPr dirty="0" sz="1200" spc="-10">
                <a:latin typeface="Calibri"/>
                <a:cs typeface="Calibri"/>
              </a:rPr>
              <a:t> wyżej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wyprostuj się (gdy </a:t>
            </a:r>
            <a:r>
              <a:rPr dirty="0" sz="1200" spc="-10">
                <a:latin typeface="Calibri"/>
                <a:cs typeface="Calibri"/>
              </a:rPr>
              <a:t>siedzisz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również)</a:t>
            </a:r>
            <a:endParaRPr sz="1200">
              <a:latin typeface="Calibri"/>
              <a:cs typeface="Calibri"/>
            </a:endParaRPr>
          </a:p>
          <a:p>
            <a:pPr lvl="1" marL="469265" marR="168275" indent="-228600">
              <a:lnSpc>
                <a:spcPct val="109200"/>
              </a:lnSpc>
              <a:spcBef>
                <a:spcPts val="7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10">
                <a:latin typeface="Calibri"/>
                <a:cs typeface="Calibri"/>
              </a:rPr>
              <a:t>stój </a:t>
            </a:r>
            <a:r>
              <a:rPr dirty="0" sz="1200">
                <a:latin typeface="Calibri"/>
                <a:cs typeface="Calibri"/>
              </a:rPr>
              <a:t>/ </a:t>
            </a:r>
            <a:r>
              <a:rPr dirty="0" sz="1200" spc="-5">
                <a:latin typeface="Calibri"/>
                <a:cs typeface="Calibri"/>
              </a:rPr>
              <a:t>siedź stabilnie </a:t>
            </a:r>
            <a:r>
              <a:rPr dirty="0" sz="1200" spc="-15">
                <a:latin typeface="Calibri"/>
                <a:cs typeface="Calibri"/>
              </a:rPr>
              <a:t>(możesz rozstawić szczerzej </a:t>
            </a:r>
            <a:r>
              <a:rPr dirty="0" sz="1200" spc="-5">
                <a:latin typeface="Calibri"/>
                <a:cs typeface="Calibri"/>
              </a:rPr>
              <a:t>nogi </a:t>
            </a:r>
            <a:r>
              <a:rPr dirty="0" sz="1200">
                <a:latin typeface="Calibri"/>
                <a:cs typeface="Calibri"/>
              </a:rPr>
              <a:t>– </a:t>
            </a:r>
            <a:r>
              <a:rPr dirty="0" sz="1200" spc="-5">
                <a:latin typeface="Calibri"/>
                <a:cs typeface="Calibri"/>
              </a:rPr>
              <a:t>jeśli będziesz nagrywany </a:t>
            </a:r>
            <a:r>
              <a:rPr dirty="0" sz="1200">
                <a:latin typeface="Calibri"/>
                <a:cs typeface="Calibri"/>
              </a:rPr>
              <a:t>w  </a:t>
            </a:r>
            <a:r>
              <a:rPr dirty="0" sz="1200" spc="-10">
                <a:latin typeface="Calibri"/>
                <a:cs typeface="Calibri"/>
              </a:rPr>
              <a:t>krótkim</a:t>
            </a:r>
            <a:r>
              <a:rPr dirty="0" sz="1200">
                <a:latin typeface="Calibri"/>
                <a:cs typeface="Calibri"/>
              </a:rPr>
              <a:t> planie)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200" spc="-5">
                <a:latin typeface="Calibri"/>
                <a:cs typeface="Calibri"/>
              </a:rPr>
              <a:t>Gestykulacja: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1019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Jeśli </a:t>
            </a: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5">
                <a:latin typeface="Calibri"/>
                <a:cs typeface="Calibri"/>
              </a:rPr>
              <a:t>będzie widać </a:t>
            </a:r>
            <a:r>
              <a:rPr dirty="0" sz="1200" spc="-15">
                <a:latin typeface="Calibri"/>
                <a:cs typeface="Calibri"/>
              </a:rPr>
              <a:t>Twoich </a:t>
            </a:r>
            <a:r>
              <a:rPr dirty="0" sz="1200">
                <a:latin typeface="Calibri"/>
                <a:cs typeface="Calibri"/>
              </a:rPr>
              <a:t>rąk </a:t>
            </a:r>
            <a:r>
              <a:rPr dirty="0" sz="1200" spc="-15">
                <a:latin typeface="Calibri"/>
                <a:cs typeface="Calibri"/>
              </a:rPr>
              <a:t>możesz </a:t>
            </a:r>
            <a:r>
              <a:rPr dirty="0" sz="1200" spc="-10">
                <a:latin typeface="Calibri"/>
                <a:cs typeface="Calibri"/>
              </a:rPr>
              <a:t>złożyć </a:t>
            </a:r>
            <a:r>
              <a:rPr dirty="0" sz="1200" spc="-5">
                <a:latin typeface="Calibri"/>
                <a:cs typeface="Calibri"/>
              </a:rPr>
              <a:t>je </a:t>
            </a:r>
            <a:r>
              <a:rPr dirty="0" sz="1200" spc="-15">
                <a:latin typeface="Calibri"/>
                <a:cs typeface="Calibri"/>
              </a:rPr>
              <a:t>razem </a:t>
            </a:r>
            <a:r>
              <a:rPr dirty="0" sz="1200">
                <a:latin typeface="Calibri"/>
                <a:cs typeface="Calibri"/>
              </a:rPr>
              <a:t>i nie </a:t>
            </a:r>
            <a:r>
              <a:rPr dirty="0" sz="1200" spc="-10">
                <a:latin typeface="Calibri"/>
                <a:cs typeface="Calibri"/>
              </a:rPr>
              <a:t>ruszać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nimi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Jeśli będzie je widać </a:t>
            </a:r>
            <a:r>
              <a:rPr dirty="0" sz="1200" spc="-10">
                <a:latin typeface="Calibri"/>
                <a:cs typeface="Calibri"/>
              </a:rPr>
              <a:t>stosuj oszczędne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gesty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200" spc="-10">
                <a:latin typeface="Calibri"/>
                <a:cs typeface="Calibri"/>
              </a:rPr>
              <a:t>Kontakt wzrokowy: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1019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Calibri"/>
                <a:cs typeface="Calibri"/>
              </a:rPr>
              <a:t>nie </a:t>
            </a:r>
            <a:r>
              <a:rPr dirty="0" sz="1200" spc="-5">
                <a:latin typeface="Calibri"/>
                <a:cs typeface="Calibri"/>
              </a:rPr>
              <a:t>patrz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sufit, ani </a:t>
            </a:r>
            <a:r>
              <a:rPr dirty="0" sz="1200">
                <a:latin typeface="Calibri"/>
                <a:cs typeface="Calibri"/>
              </a:rPr>
              <a:t>w</a:t>
            </a:r>
            <a:r>
              <a:rPr dirty="0" sz="1200" spc="-5">
                <a:latin typeface="Calibri"/>
                <a:cs typeface="Calibri"/>
              </a:rPr>
              <a:t> podłogę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patrz </a:t>
            </a:r>
            <a:r>
              <a:rPr dirty="0" sz="1200" spc="-10">
                <a:latin typeface="Calibri"/>
                <a:cs typeface="Calibri"/>
              </a:rPr>
              <a:t>spokojnie 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 spc="-5">
                <a:latin typeface="Calibri"/>
                <a:cs typeface="Calibri"/>
              </a:rPr>
              <a:t>oczy </a:t>
            </a:r>
            <a:r>
              <a:rPr dirty="0" sz="1200" spc="-10">
                <a:latin typeface="Calibri"/>
                <a:cs typeface="Calibri"/>
              </a:rPr>
              <a:t>dziennikarzowi,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odbiorcom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200" spc="-5">
                <a:latin typeface="Calibri"/>
                <a:cs typeface="Calibri"/>
              </a:rPr>
              <a:t>Uśmiech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10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adekwatnie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5">
                <a:latin typeface="Calibri"/>
                <a:cs typeface="Calibri"/>
              </a:rPr>
              <a:t> sytuacji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bądź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sympatyczny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Lidia Buksak</dc:creator>
  <dcterms:created xsi:type="dcterms:W3CDTF">2023-05-29T09:35:19Z</dcterms:created>
  <dcterms:modified xsi:type="dcterms:W3CDTF">2023-05-29T09:35:19Z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2023-05-22T00:00:00Z</vt:filetime>
  </property>
  <property fmtid="{D5CDD505-2E9C-101B-9397-08002B2CF9AE}" pid="3" name="Creator">
    <vt:lpwstr>Microsoft® Word dla Microsoft 365</vt:lpwstr>
  </property>
  <property fmtid="{D5CDD505-2E9C-101B-9397-08002B2CF9AE}" pid="4" name="LastSaved">
    <vt:filetime>2023-05-29T00:00:00Z</vt:filetime>
  </property>
</Properties>
</file>